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7920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66" d="100"/>
          <a:sy n="66" d="100"/>
        </p:scale>
        <p:origin x="1253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6173"/>
            <a:ext cx="10363200" cy="2757347"/>
          </a:xfrm>
        </p:spPr>
        <p:txBody>
          <a:bodyPr anchor="b"/>
          <a:lstStyle>
            <a:lvl1pPr algn="ctr">
              <a:defRPr sz="692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854"/>
            <a:ext cx="9144000" cy="1912175"/>
          </a:xfrm>
        </p:spPr>
        <p:txBody>
          <a:bodyPr/>
          <a:lstStyle>
            <a:lvl1pPr marL="0" indent="0" algn="ctr">
              <a:buNone/>
              <a:defRPr sz="2772"/>
            </a:lvl1pPr>
            <a:lvl2pPr marL="528020" indent="0" algn="ctr">
              <a:buNone/>
              <a:defRPr sz="2310"/>
            </a:lvl2pPr>
            <a:lvl3pPr marL="1056041" indent="0" algn="ctr">
              <a:buNone/>
              <a:defRPr sz="2079"/>
            </a:lvl3pPr>
            <a:lvl4pPr marL="1584061" indent="0" algn="ctr">
              <a:buNone/>
              <a:defRPr sz="1848"/>
            </a:lvl4pPr>
            <a:lvl5pPr marL="2112081" indent="0" algn="ctr">
              <a:buNone/>
              <a:defRPr sz="1848"/>
            </a:lvl5pPr>
            <a:lvl6pPr marL="2640101" indent="0" algn="ctr">
              <a:buNone/>
              <a:defRPr sz="1848"/>
            </a:lvl6pPr>
            <a:lvl7pPr marL="3168122" indent="0" algn="ctr">
              <a:buNone/>
              <a:defRPr sz="1848"/>
            </a:lvl7pPr>
            <a:lvl8pPr marL="3696142" indent="0" algn="ctr">
              <a:buNone/>
              <a:defRPr sz="1848"/>
            </a:lvl8pPr>
            <a:lvl9pPr marL="4224162" indent="0" algn="ctr">
              <a:buNone/>
              <a:defRPr sz="1848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030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71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21669"/>
            <a:ext cx="2628900" cy="671186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21669"/>
            <a:ext cx="7734300" cy="671186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33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76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974512"/>
            <a:ext cx="10515600" cy="3294515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300194"/>
            <a:ext cx="10515600" cy="1732508"/>
          </a:xfrm>
        </p:spPr>
        <p:txBody>
          <a:bodyPr/>
          <a:lstStyle>
            <a:lvl1pPr marL="0" indent="0">
              <a:buNone/>
              <a:defRPr sz="2772">
                <a:solidFill>
                  <a:schemeClr val="tx1"/>
                </a:solidFill>
              </a:defRPr>
            </a:lvl1pPr>
            <a:lvl2pPr marL="52802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2pPr>
            <a:lvl3pPr marL="105604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3pPr>
            <a:lvl4pPr marL="158406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4pPr>
            <a:lvl5pPr marL="211208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5pPr>
            <a:lvl6pPr marL="264010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6pPr>
            <a:lvl7pPr marL="316812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7pPr>
            <a:lvl8pPr marL="369614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8pPr>
            <a:lvl9pPr marL="422416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60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08344"/>
            <a:ext cx="5181600" cy="502519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08344"/>
            <a:ext cx="5181600" cy="502519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91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21671"/>
            <a:ext cx="10515600" cy="153084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1510"/>
            <a:ext cx="5157787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93014"/>
            <a:ext cx="5157787" cy="42551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41510"/>
            <a:ext cx="5183188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893014"/>
            <a:ext cx="5183188" cy="42551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28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13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732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40341"/>
            <a:ext cx="6172200" cy="5628360"/>
          </a:xfrm>
        </p:spPr>
        <p:txBody>
          <a:bodyPr/>
          <a:lstStyle>
            <a:lvl1pPr>
              <a:defRPr sz="3696"/>
            </a:lvl1pPr>
            <a:lvl2pPr>
              <a:defRPr sz="3234"/>
            </a:lvl2pPr>
            <a:lvl3pPr>
              <a:defRPr sz="2772"/>
            </a:lvl3pPr>
            <a:lvl4pPr>
              <a:defRPr sz="2310"/>
            </a:lvl4pPr>
            <a:lvl5pPr>
              <a:defRPr sz="2310"/>
            </a:lvl5pPr>
            <a:lvl6pPr>
              <a:defRPr sz="2310"/>
            </a:lvl6pPr>
            <a:lvl7pPr>
              <a:defRPr sz="2310"/>
            </a:lvl7pPr>
            <a:lvl8pPr>
              <a:defRPr sz="2310"/>
            </a:lvl8pPr>
            <a:lvl9pPr>
              <a:defRPr sz="231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76011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40341"/>
            <a:ext cx="6172200" cy="5628360"/>
          </a:xfrm>
        </p:spPr>
        <p:txBody>
          <a:bodyPr anchor="t"/>
          <a:lstStyle>
            <a:lvl1pPr marL="0" indent="0">
              <a:buNone/>
              <a:defRPr sz="3696"/>
            </a:lvl1pPr>
            <a:lvl2pPr marL="528020" indent="0">
              <a:buNone/>
              <a:defRPr sz="3234"/>
            </a:lvl2pPr>
            <a:lvl3pPr marL="1056041" indent="0">
              <a:buNone/>
              <a:defRPr sz="2772"/>
            </a:lvl3pPr>
            <a:lvl4pPr marL="1584061" indent="0">
              <a:buNone/>
              <a:defRPr sz="2310"/>
            </a:lvl4pPr>
            <a:lvl5pPr marL="2112081" indent="0">
              <a:buNone/>
              <a:defRPr sz="2310"/>
            </a:lvl5pPr>
            <a:lvl6pPr marL="2640101" indent="0">
              <a:buNone/>
              <a:defRPr sz="2310"/>
            </a:lvl6pPr>
            <a:lvl7pPr marL="3168122" indent="0">
              <a:buNone/>
              <a:defRPr sz="2310"/>
            </a:lvl7pPr>
            <a:lvl8pPr marL="3696142" indent="0">
              <a:buNone/>
              <a:defRPr sz="2310"/>
            </a:lvl8pPr>
            <a:lvl9pPr marL="4224162" indent="0">
              <a:buNone/>
              <a:defRPr sz="231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76011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74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21671"/>
            <a:ext cx="10515600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08344"/>
            <a:ext cx="10515600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340703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48E96-F335-4C98-9F81-B6AA84E7FB46}" type="datetimeFigureOut">
              <a:rPr lang="zh-TW" altLang="en-US" smtClean="0"/>
              <a:t>2025/8/12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340703"/>
            <a:ext cx="41148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340703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DBEDE-84B4-482C-9F98-0C6A262C1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39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56041" rtl="0" eaLnBrk="1" latinLnBrk="0" hangingPunct="1">
        <a:lnSpc>
          <a:spcPct val="90000"/>
        </a:lnSpc>
        <a:spcBef>
          <a:spcPct val="0"/>
        </a:spcBef>
        <a:buNone/>
        <a:defRPr sz="5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10" indent="-264010" algn="l" defTabSz="1056041" rtl="0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30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5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7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9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11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13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15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17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20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4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6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8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10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122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142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162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C116D0E0-34DE-4BF9-ABCE-7DB51D3BC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49576"/>
              </p:ext>
            </p:extLst>
          </p:nvPr>
        </p:nvGraphicFramePr>
        <p:xfrm>
          <a:off x="0" y="0"/>
          <a:ext cx="12192000" cy="7920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378">
                  <a:extLst>
                    <a:ext uri="{9D8B030D-6E8A-4147-A177-3AD203B41FA5}">
                      <a16:colId xmlns:a16="http://schemas.microsoft.com/office/drawing/2014/main" val="2926921365"/>
                    </a:ext>
                  </a:extLst>
                </a:gridCol>
                <a:gridCol w="3522247">
                  <a:extLst>
                    <a:ext uri="{9D8B030D-6E8A-4147-A177-3AD203B41FA5}">
                      <a16:colId xmlns:a16="http://schemas.microsoft.com/office/drawing/2014/main" val="1367127147"/>
                    </a:ext>
                  </a:extLst>
                </a:gridCol>
                <a:gridCol w="2555812">
                  <a:extLst>
                    <a:ext uri="{9D8B030D-6E8A-4147-A177-3AD203B41FA5}">
                      <a16:colId xmlns:a16="http://schemas.microsoft.com/office/drawing/2014/main" val="477799563"/>
                    </a:ext>
                  </a:extLst>
                </a:gridCol>
                <a:gridCol w="3657628">
                  <a:extLst>
                    <a:ext uri="{9D8B030D-6E8A-4147-A177-3AD203B41FA5}">
                      <a16:colId xmlns:a16="http://schemas.microsoft.com/office/drawing/2014/main" val="1884969846"/>
                    </a:ext>
                  </a:extLst>
                </a:gridCol>
                <a:gridCol w="1852935">
                  <a:extLst>
                    <a:ext uri="{9D8B030D-6E8A-4147-A177-3AD203B41FA5}">
                      <a16:colId xmlns:a16="http://schemas.microsoft.com/office/drawing/2014/main" val="1022308559"/>
                    </a:ext>
                  </a:extLst>
                </a:gridCol>
              </a:tblGrid>
              <a:tr h="454753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課程名稱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177905"/>
                  </a:ext>
                </a:extLst>
              </a:tr>
              <a:tr h="82910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模具材料與模具設計分析</a:t>
                      </a: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9/1 (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9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~16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金屬中心行政大樓 </a:t>
                      </a:r>
                      <a:r>
                        <a:rPr lang="en-US" altLang="zh-TW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E406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財團法人金屬工業研究發展中心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魏江銘 工程師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3832746"/>
                  </a:ext>
                </a:extLst>
              </a:tr>
              <a:tr h="7849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智慧沖壓成形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CAE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模擬分析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9/2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~17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國立高雄科技大學 模具工程系 </a:t>
                      </a:r>
                      <a:r>
                        <a:rPr lang="en-US" altLang="zh-TW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 </a:t>
                      </a:r>
                      <a:r>
                        <a:rPr lang="en-US" altLang="zh-TW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MD210</a:t>
                      </a:r>
                      <a:r>
                        <a:rPr lang="zh-TW" altLang="en-US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電腦教室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岱冠科技有限公司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得剛 工程師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51843"/>
                  </a:ext>
                </a:extLst>
              </a:tr>
              <a:tr h="82910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模具材料與模具設計分析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9/3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~12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 檢測大樓 </a:t>
                      </a:r>
                      <a:r>
                        <a:rPr lang="en-US" altLang="zh-TW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E206</a:t>
                      </a:r>
                      <a:endParaRPr lang="zh-TW" altLang="en-US" sz="18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財團法人金屬工業研究發展中心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張蕙稘 工程師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9807672"/>
                  </a:ext>
                </a:extLst>
              </a:tr>
              <a:tr h="82910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模具精密加工技術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9/3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13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~16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 檢測大樓 </a:t>
                      </a:r>
                      <a:r>
                        <a:rPr lang="en-US" altLang="zh-TW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E206</a:t>
                      </a:r>
                      <a:endParaRPr lang="zh-TW" altLang="en-US" sz="18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財團法人金屬工業研究發展中心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許富銓 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5215640"/>
                  </a:ext>
                </a:extLst>
              </a:tr>
              <a:tr h="82910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精密模具壽命提升技術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9/4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~16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 行政大樓 </a:t>
                      </a:r>
                      <a:r>
                        <a:rPr lang="en-US" altLang="zh-TW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E406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財團法人金屬工業研究發展中心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林志浩 工程師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6375961"/>
                  </a:ext>
                </a:extLst>
              </a:tr>
              <a:tr h="11213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演算法與應用概論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9/18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~12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 檢測大樓 </a:t>
                      </a:r>
                      <a:r>
                        <a:rPr lang="en-US" altLang="zh-TW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E206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國立成功大學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機械工程學系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劉禹辰 助理教授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5765944"/>
                  </a:ext>
                </a:extLst>
              </a:tr>
              <a:tr h="11213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鑑別式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於沖壓應用概論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9/19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~12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 檢測大樓 </a:t>
                      </a:r>
                      <a:r>
                        <a:rPr lang="en-US" altLang="zh-TW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E206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國立中興大學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機械工程學系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藍國瑞 助理教授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3246536"/>
                  </a:ext>
                </a:extLst>
              </a:tr>
              <a:tr h="11213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生成式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於沖壓應用概論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9/19 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~16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金屬中心 檢測大樓 </a:t>
                      </a:r>
                      <a:r>
                        <a:rPr lang="en-US" altLang="zh-TW" sz="18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E206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國立中興大學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機械工程學系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藍國瑞 助理教授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670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011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248</Words>
  <Application>Microsoft Office PowerPoint</Application>
  <PresentationFormat>自訂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陳奕誠</dc:creator>
  <cp:lastModifiedBy>陳奕誠</cp:lastModifiedBy>
  <cp:revision>10</cp:revision>
  <dcterms:created xsi:type="dcterms:W3CDTF">2025-08-04T09:38:46Z</dcterms:created>
  <dcterms:modified xsi:type="dcterms:W3CDTF">2025-08-12T09:55:43Z</dcterms:modified>
</cp:coreProperties>
</file>